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779eafbb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c779eafbb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79f26702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c79f26702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c779eafbb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c779eafbb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c779eafbb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c779eafbb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c779eafbb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c779eafbb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799c3422f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c799c3422f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c70d3efde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c70d3efde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c7221a08a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c7221a08a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c79f26702d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c79f26702d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7221a08a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7221a08a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c779eafbb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c779eafbb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c779eafbb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c779eafbb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2850" y="-269375"/>
            <a:ext cx="9479251" cy="122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Utilizing Reinforcement Learning</a:t>
            </a:r>
            <a:endParaRPr b="1"/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CFR (Counterfactual Regret Minimization) based methods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Policy Gradients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Genetic Algorithms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</a:t>
            </a:r>
            <a:r>
              <a:rPr lang="en"/>
              <a:t>nd much more…..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Utilizing Heuristic Algorithms (improving Prob Bot)</a:t>
            </a:r>
            <a:endParaRPr b="1"/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Evaluate your hand’s </a:t>
            </a:r>
            <a:r>
              <a:rPr i="1" lang="en"/>
              <a:t>Equity</a:t>
            </a:r>
            <a:r>
              <a:rPr lang="en"/>
              <a:t>: the expected share of the pot your hand is worth. Multiple factors </a:t>
            </a:r>
            <a:r>
              <a:rPr lang="en"/>
              <a:t>influence</a:t>
            </a:r>
            <a:r>
              <a:rPr lang="en"/>
              <a:t> a hands equity: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Its current raw strength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Its ability to improve to a stronger hand on certain cards (i.e. flush draws or </a:t>
            </a:r>
            <a:r>
              <a:rPr lang="en"/>
              <a:t>straight draws in NLH</a:t>
            </a:r>
            <a:r>
              <a:rPr lang="en"/>
              <a:t>).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Its “blocking effect”: in making very strong hands in the villains range less likely.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The position (the player who is last to act is mathematically known to have an advantage in almost all imperfect information games).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When to bet?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For “value”: your hand has enough equity to want to inflate the size of the pot.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As a “bluff”: your hand will almost certainly lose if you give up and check.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And much more…..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250" y="353663"/>
            <a:ext cx="6299499" cy="443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ctrTitle"/>
          </p:nvPr>
        </p:nvSpPr>
        <p:spPr>
          <a:xfrm>
            <a:off x="598100" y="2152350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GLHF!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ctrTitle"/>
          </p:nvPr>
        </p:nvSpPr>
        <p:spPr>
          <a:xfrm>
            <a:off x="598100" y="2152350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Welcome to the Poker AI Workshop!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Poker Terminology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hand: Cards dealt to a player (hidden information)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 board: community cards that are dealt face up. In no limit holdem, these consist of a flop (3 cards), turn (1 card), river (1 card).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SB/BB: Money put in by both players originally in each round (1 and 2). These alternate between rounds.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Showdown: Once no more community cards should be dealt, and all betting action has completed, the player with the better hand wins the pot.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Check: A bet of 0 (passing)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Bet X: Bet X chips. Your opponent can either </a:t>
            </a:r>
            <a:r>
              <a:rPr b="1" lang="en"/>
              <a:t>call </a:t>
            </a:r>
            <a:r>
              <a:rPr lang="en"/>
              <a:t>the X, </a:t>
            </a:r>
            <a:r>
              <a:rPr b="1" lang="en"/>
              <a:t>raise</a:t>
            </a:r>
            <a:r>
              <a:rPr lang="en"/>
              <a:t> to </a:t>
            </a:r>
            <a:r>
              <a:rPr b="1" lang="en"/>
              <a:t>Y</a:t>
            </a:r>
            <a:r>
              <a:rPr lang="en"/>
              <a:t>, or </a:t>
            </a:r>
            <a:r>
              <a:rPr b="1" lang="en"/>
              <a:t>fold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All In: A bet or raise that wagers all of your remaining chips.</a:t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5350" y="554875"/>
            <a:ext cx="1590950" cy="10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397"/>
              <a:buFont typeface="Arial"/>
              <a:buNone/>
            </a:pPr>
            <a:r>
              <a:rPr b="1" lang="en" sz="3022">
                <a:latin typeface="Arial"/>
                <a:ea typeface="Arial"/>
                <a:cs typeface="Arial"/>
                <a:sym typeface="Arial"/>
              </a:rPr>
              <a:t>Contents</a:t>
            </a:r>
            <a:endParaRPr b="1" sz="3222"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AutoNum type="arabicPeriod"/>
            </a:pPr>
            <a:r>
              <a:rPr lang="en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poker terminology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AutoNum type="arabicPeriod"/>
            </a:pPr>
            <a:r>
              <a:rPr lang="en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to code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AutoNum type="arabicPeriod"/>
            </a:pPr>
            <a:r>
              <a:rPr lang="en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All-In bot 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AutoNum type="arabicPeriod"/>
            </a:pPr>
            <a:r>
              <a:rPr lang="en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very </a:t>
            </a:r>
            <a:r>
              <a:rPr i="1" lang="en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FLAWED</a:t>
            </a:r>
            <a:r>
              <a:rPr lang="en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model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AutoNum type="arabicPeriod"/>
            </a:pPr>
            <a:r>
              <a:rPr lang="en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 is this model flawed? </a:t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AutoNum type="arabicPeriod"/>
            </a:pPr>
            <a:r>
              <a:rPr lang="en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Further directions</a:t>
            </a:r>
            <a:endParaRPr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All-In Bot</a:t>
            </a:r>
            <a:endParaRPr b="1"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813" y="1713013"/>
            <a:ext cx="6662375" cy="171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benchmark: Optimized All-In Bot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if you only go all in with the </a:t>
            </a:r>
            <a:r>
              <a:rPr i="1" lang="en"/>
              <a:t>best</a:t>
            </a:r>
            <a:r>
              <a:rPr lang="en"/>
              <a:t> X% of hands and fold the rest? Or, what if instead of going all-in, you make a </a:t>
            </a:r>
            <a:r>
              <a:rPr lang="en"/>
              <a:t>big</a:t>
            </a:r>
            <a:r>
              <a:rPr lang="en"/>
              <a:t> preflop raise instead?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This bot can win money versus bots that call too wide. It can also win money versus bots that call too narrowly.</a:t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8225" y="3283175"/>
            <a:ext cx="2811951" cy="157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 </a:t>
            </a:r>
            <a:r>
              <a:rPr b="1" i="1" lang="en"/>
              <a:t>VERY FLAWED</a:t>
            </a:r>
            <a:r>
              <a:rPr b="1" lang="en"/>
              <a:t> model (“Prob Bot”)</a:t>
            </a:r>
            <a:endParaRPr b="1"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Calculate </a:t>
            </a:r>
            <a:r>
              <a:rPr b="1" lang="en" sz="2400"/>
              <a:t>Equity </a:t>
            </a:r>
            <a:r>
              <a:rPr lang="en" sz="2400"/>
              <a:t>(showdown winning probability)</a:t>
            </a:r>
            <a:r>
              <a:rPr lang="en" sz="2400"/>
              <a:t> </a:t>
            </a:r>
            <a:endParaRPr sz="24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Consider all possible combinations of enemy cards, community cards to count the number of times we win. Equity = win_num / total_num  </a:t>
            </a:r>
            <a:endParaRPr/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Calculate </a:t>
            </a:r>
            <a:r>
              <a:rPr b="1" lang="en" sz="2400"/>
              <a:t>pot odds</a:t>
            </a:r>
            <a:endParaRPr b="1"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Use the calculations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3075" y="3340200"/>
            <a:ext cx="5657850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787" y="1405175"/>
            <a:ext cx="8568425" cy="233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/>
          <p:nvPr/>
        </p:nvSpPr>
        <p:spPr>
          <a:xfrm>
            <a:off x="3209525" y="4015050"/>
            <a:ext cx="2733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prob_bot  </a:t>
            </a:r>
            <a:r>
              <a:rPr lang="en" sz="1600"/>
              <a:t>Bankroll: 31605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allin_bot  Bankroll: -31605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Why is this model </a:t>
            </a:r>
            <a:r>
              <a:rPr b="1" i="1" lang="en"/>
              <a:t>FLAWED</a:t>
            </a:r>
            <a:r>
              <a:rPr b="1" lang="en"/>
              <a:t>?</a:t>
            </a:r>
            <a:endParaRPr b="1"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Over-Simplistic Equity Calculation (No attempts to narrow down hand range)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Inflexible Betting Amounts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Ignoring Contextual Information (Bet history, etc)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Lack of Bluffing Strategy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“In conclusion, while the given pseudocode is a basic representation of decision-making in poker, it lacks the sophistication and adaptability required for a robust poker-playing algorithm.”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000000"/>
      </a:dk1>
      <a:lt1>
        <a:srgbClr val="FFFFFF"/>
      </a:lt1>
      <a:dk2>
        <a:srgbClr val="434343"/>
      </a:dk2>
      <a:lt2>
        <a:srgbClr val="999999"/>
      </a:lt2>
      <a:accent1>
        <a:srgbClr val="CC0000"/>
      </a:accent1>
      <a:accent2>
        <a:srgbClr val="FF0000"/>
      </a:accent2>
      <a:accent3>
        <a:srgbClr val="FF0000"/>
      </a:accent3>
      <a:accent4>
        <a:srgbClr val="FF0000"/>
      </a:accent4>
      <a:accent5>
        <a:srgbClr val="CC0000"/>
      </a:accent5>
      <a:accent6>
        <a:srgbClr val="EA9999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